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304" r:id="rId4"/>
    <p:sldId id="305" r:id="rId6"/>
    <p:sldId id="273" r:id="rId7"/>
    <p:sldId id="306" r:id="rId8"/>
    <p:sldId id="279" r:id="rId9"/>
    <p:sldId id="275" r:id="rId10"/>
    <p:sldId id="307" r:id="rId11"/>
    <p:sldId id="308" r:id="rId12"/>
    <p:sldId id="309" r:id="rId13"/>
    <p:sldId id="310" r:id="rId14"/>
    <p:sldId id="311" r:id="rId15"/>
    <p:sldId id="312" r:id="rId16"/>
    <p:sldId id="320" r:id="rId17"/>
    <p:sldId id="321" r:id="rId18"/>
    <p:sldId id="314" r:id="rId19"/>
    <p:sldId id="317" r:id="rId20"/>
    <p:sldId id="319" r:id="rId21"/>
    <p:sldId id="30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23"/>
    <a:srgbClr val="FE9E5C"/>
    <a:srgbClr val="FFFFFF"/>
    <a:srgbClr val="FE8637"/>
    <a:srgbClr val="FFCFAF"/>
    <a:srgbClr val="FEB687"/>
    <a:srgbClr val="EF652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6B6F-E821-4C50-85BC-2D40FAFB91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D831-457D-403E-990F-C527963691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1A18-F805-4717-8DED-B19ED19F3521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b="0"/>
              <a:t>介绍创配</a:t>
            </a:r>
            <a:br>
              <a:rPr lang="en-US" altLang="zh-CN" sz="1000" b="0" dirty="0"/>
            </a:br>
            <a:r>
              <a:rPr lang="zh-CN" altLang="en-US" sz="1000" b="0"/>
              <a:t>车后市场的概念，事故维修、保养维护的在车后行业众的占比</a:t>
            </a:r>
            <a:br>
              <a:rPr lang="en-US" altLang="zh-CN" sz="1000" b="0" dirty="0"/>
            </a:br>
            <a:r>
              <a:rPr lang="zh-CN" altLang="en-US" sz="1000" b="0"/>
              <a:t>配件的从</a:t>
            </a:r>
            <a:r>
              <a:rPr lang="en-US" altLang="zh-CN" sz="1000" b="0" dirty="0"/>
              <a:t>m</a:t>
            </a:r>
            <a:r>
              <a:rPr lang="zh-CN" altLang="en-US" sz="1000" b="0"/>
              <a:t>到</a:t>
            </a:r>
            <a:r>
              <a:rPr lang="en-US" altLang="zh-CN" sz="1000" b="0" dirty="0"/>
              <a:t>c</a:t>
            </a:r>
            <a:r>
              <a:rPr lang="zh-CN" altLang="en-US" sz="1000" b="0"/>
              <a:t>的过程（</a:t>
            </a: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image" Target="../media/image3.png"/><Relationship Id="rId6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tags" Target="../tags/tag4.xml"/><Relationship Id="rId4" Type="http://schemas.openxmlformats.org/officeDocument/2006/relationships/image" Target="../media/image2.emf"/><Relationship Id="rId3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4869"/>
          <a:stretch>
            <a:fillRect/>
          </a:stretch>
        </p:blipFill>
        <p:spPr>
          <a:xfrm flipH="1">
            <a:off x="0" y="-27384"/>
            <a:ext cx="12191998" cy="5865309"/>
          </a:xfrm>
          <a:prstGeom prst="rect">
            <a:avLst/>
          </a:prstGeom>
        </p:spPr>
      </p:pic>
      <p:sp>
        <p:nvSpPr>
          <p:cNvPr id="24" name="Rectangle 2"/>
          <p:cNvSpPr/>
          <p:nvPr userDrawn="1"/>
        </p:nvSpPr>
        <p:spPr bwMode="auto">
          <a:xfrm flipH="1">
            <a:off x="0" y="3073313"/>
            <a:ext cx="10920534" cy="2262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5000">
                <a:schemeClr val="accent1">
                  <a:lumMod val="0"/>
                  <a:lumOff val="100000"/>
                  <a:alpha val="0"/>
                </a:schemeClr>
              </a:gs>
              <a:gs pos="44000">
                <a:schemeClr val="accent2">
                  <a:alpha val="80000"/>
                </a:schemeClr>
              </a:gs>
              <a:gs pos="0">
                <a:schemeClr val="accent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/>
              <a:ea typeface="Microsoft YaHei"/>
              <a:cs typeface="+mn-cs"/>
            </a:endParaRPr>
          </a:p>
        </p:txBody>
      </p:sp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840567" y="3212976"/>
            <a:ext cx="7567612" cy="108012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此处编辑标题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904652" y="4444190"/>
            <a:ext cx="7567612" cy="78501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此处编辑副标题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5335637"/>
            <a:ext cx="12191999" cy="152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9" y="5445224"/>
            <a:ext cx="2096155" cy="8799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7"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703020202090204" pitchFamily="34" charset="0"/>
              </a:rPr>
              <a:t>【</a:t>
            </a:r>
            <a:r>
              <a:rPr lang="zh-CN" alt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703020202090204" pitchFamily="34" charset="0"/>
              </a:rPr>
              <a:t>材料汇总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703020202090204" pitchFamily="34" charset="0"/>
              </a:rPr>
              <a:t>】201809CIO office </a:t>
            </a:r>
            <a:r>
              <a:rPr lang="en-US" altLang="zh-CN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703020202090204" pitchFamily="34" charset="0"/>
              </a:rPr>
              <a:t>sample sldies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703020202090204" pitchFamily="34" charset="0"/>
              </a:rPr>
              <a:t>v5.pptx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703020202090204" pitchFamily="34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000" y="140399"/>
            <a:ext cx="109347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altLang="zh-CN" dirty="0"/>
              <a:t>Click to add title</a:t>
            </a:r>
            <a:endParaRPr 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408210"/>
            <a:ext cx="10934700" cy="422275"/>
          </a:xfrm>
        </p:spPr>
        <p:txBody>
          <a:bodyPr tIns="0" bIns="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/>
              <a:t>Note:</a:t>
            </a:r>
            <a:br>
              <a:rPr lang="en-US" altLang="zh-CN" dirty="0"/>
            </a:br>
            <a:r>
              <a:rPr lang="en-US" altLang="zh-CN" dirty="0"/>
              <a:t>Source: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2d2fdfb8da93606a4b836a6cf30fcbf570dc6d9178c0b-ai3vDw.jpeg" descr="72d2fdfb8da93606a4b836a6cf30fcbf570dc6d9178c0b-ai3vDw.jpeg"/>
          <p:cNvPicPr>
            <a:picLocks noChangeAspect="1"/>
          </p:cNvPicPr>
          <p:nvPr userDrawn="1"/>
        </p:nvPicPr>
        <p:blipFill rotWithShape="1">
          <a:blip r:embed="rId2"/>
          <a:srcRect b="4492"/>
          <a:stretch>
            <a:fillRect/>
          </a:stretch>
        </p:blipFill>
        <p:spPr>
          <a:xfrm>
            <a:off x="0" y="1"/>
            <a:ext cx="12231566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矩形"/>
          <p:cNvSpPr/>
          <p:nvPr userDrawn="1"/>
        </p:nvSpPr>
        <p:spPr>
          <a:xfrm>
            <a:off x="0" y="10581"/>
            <a:ext cx="12231566" cy="6847420"/>
          </a:xfrm>
          <a:prstGeom prst="rect">
            <a:avLst/>
          </a:prstGeom>
          <a:solidFill>
            <a:srgbClr val="000000">
              <a:alpha val="3017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DengXian"/>
              <a:sym typeface="DengXian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F6D3-F7CD-4FE7-9A1D-6A707F92C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5C5C-EEE9-47B9-93B6-DC672368FD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1.bin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2.bin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3.bin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4.bin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15.bin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16.bin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7.bin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8.bin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19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9.bin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7.bin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8.bin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9.bin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10.bin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33"/>
            <a:ext cx="4249207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-3752" y="611781"/>
            <a:ext cx="4252957" cy="5905045"/>
            <a:chOff x="-3750" y="0"/>
            <a:chExt cx="4252957" cy="5905045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0" y="0"/>
              <a:ext cx="4249207" cy="3937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楷体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-3750" y="3937145"/>
              <a:ext cx="4252957" cy="19679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90204"/>
                <a:ea typeface="楷体"/>
                <a:cs typeface="+mn-cs"/>
              </a:endParaRPr>
            </a:p>
          </p:txBody>
        </p:sp>
      </p:grpSp>
      <p:sp>
        <p:nvSpPr>
          <p:cNvPr id="21" name="等腰三角形 20"/>
          <p:cNvSpPr/>
          <p:nvPr/>
        </p:nvSpPr>
        <p:spPr>
          <a:xfrm rot="10273322">
            <a:off x="2845606" y="726708"/>
            <a:ext cx="1825398" cy="6094409"/>
          </a:xfrm>
          <a:prstGeom prst="triangle">
            <a:avLst>
              <a:gd name="adj" fmla="val 4983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楷体"/>
              <a:cs typeface="+mn-cs"/>
            </a:endParaRPr>
          </a:p>
        </p:txBody>
      </p:sp>
      <p:sp>
        <p:nvSpPr>
          <p:cNvPr id="22" name="直角三角形 21"/>
          <p:cNvSpPr/>
          <p:nvPr/>
        </p:nvSpPr>
        <p:spPr>
          <a:xfrm rot="10800000">
            <a:off x="1047752" y="-252150"/>
            <a:ext cx="3201453" cy="2231503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楷体"/>
              <a:cs typeface="+mn-cs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630723" y="2611313"/>
            <a:ext cx="29840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D6F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ED6F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6F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D6F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125335" y="863601"/>
            <a:ext cx="3798450" cy="552521"/>
            <a:chOff x="5631680" y="1235040"/>
            <a:chExt cx="3798450" cy="552521"/>
          </a:xfrm>
        </p:grpSpPr>
        <p:grpSp>
          <p:nvGrpSpPr>
            <p:cNvPr id="37" name="组合 36"/>
            <p:cNvGrpSpPr/>
            <p:nvPr/>
          </p:nvGrpSpPr>
          <p:grpSpPr>
            <a:xfrm>
              <a:off x="5631680" y="1235040"/>
              <a:ext cx="2913484" cy="552521"/>
              <a:chOff x="6238875" y="1685854"/>
              <a:chExt cx="2913484" cy="552521"/>
            </a:xfrm>
          </p:grpSpPr>
          <p:sp>
            <p:nvSpPr>
              <p:cNvPr id="39" name="文本框 2"/>
              <p:cNvSpPr txBox="1"/>
              <p:nvPr/>
            </p:nvSpPr>
            <p:spPr>
              <a:xfrm>
                <a:off x="6915849" y="1685854"/>
                <a:ext cx="2236510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什么是浏览器缓存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42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02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38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5113672" y="1618194"/>
            <a:ext cx="3798450" cy="552521"/>
            <a:chOff x="5631680" y="1235040"/>
            <a:chExt cx="3798450" cy="552521"/>
          </a:xfrm>
        </p:grpSpPr>
        <p:grpSp>
          <p:nvGrpSpPr>
            <p:cNvPr id="51" name="组合 50"/>
            <p:cNvGrpSpPr/>
            <p:nvPr/>
          </p:nvGrpSpPr>
          <p:grpSpPr>
            <a:xfrm>
              <a:off x="5631680" y="1235040"/>
              <a:ext cx="1887562" cy="552521"/>
              <a:chOff x="6238875" y="1685854"/>
              <a:chExt cx="1887562" cy="552521"/>
            </a:xfrm>
          </p:grpSpPr>
          <p:sp>
            <p:nvSpPr>
              <p:cNvPr id="53" name="文本框 2"/>
              <p:cNvSpPr txBox="1"/>
              <p:nvPr/>
            </p:nvSpPr>
            <p:spPr>
              <a:xfrm>
                <a:off x="6915849" y="1685854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缓存位置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56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03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52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5113672" y="2404266"/>
            <a:ext cx="3798450" cy="552521"/>
            <a:chOff x="5631680" y="1235040"/>
            <a:chExt cx="3798450" cy="552521"/>
          </a:xfrm>
        </p:grpSpPr>
        <p:grpSp>
          <p:nvGrpSpPr>
            <p:cNvPr id="58" name="组合 57"/>
            <p:cNvGrpSpPr/>
            <p:nvPr/>
          </p:nvGrpSpPr>
          <p:grpSpPr>
            <a:xfrm>
              <a:off x="5631680" y="1235040"/>
              <a:ext cx="2400523" cy="552521"/>
              <a:chOff x="6238875" y="1685854"/>
              <a:chExt cx="2400523" cy="552521"/>
            </a:xfrm>
          </p:grpSpPr>
          <p:sp>
            <p:nvSpPr>
              <p:cNvPr id="60" name="文本框 2"/>
              <p:cNvSpPr txBox="1"/>
              <p:nvPr/>
            </p:nvSpPr>
            <p:spPr>
              <a:xfrm>
                <a:off x="6915849" y="1685854"/>
                <a:ext cx="1723549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缓存过程分析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63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04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59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113672" y="3214384"/>
            <a:ext cx="3798450" cy="552521"/>
            <a:chOff x="5631680" y="1235040"/>
            <a:chExt cx="3798450" cy="552521"/>
          </a:xfrm>
        </p:grpSpPr>
        <p:grpSp>
          <p:nvGrpSpPr>
            <p:cNvPr id="65" name="组合 64"/>
            <p:cNvGrpSpPr/>
            <p:nvPr/>
          </p:nvGrpSpPr>
          <p:grpSpPr>
            <a:xfrm>
              <a:off x="5631680" y="1235040"/>
              <a:ext cx="1887562" cy="552521"/>
              <a:chOff x="6238875" y="1685854"/>
              <a:chExt cx="1887562" cy="552521"/>
            </a:xfrm>
          </p:grpSpPr>
          <p:sp>
            <p:nvSpPr>
              <p:cNvPr id="67" name="文本框 2"/>
              <p:cNvSpPr txBox="1"/>
              <p:nvPr/>
            </p:nvSpPr>
            <p:spPr>
              <a:xfrm>
                <a:off x="6915849" y="1685854"/>
                <a:ext cx="1210588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缓存规则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70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05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66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5125340" y="4037317"/>
            <a:ext cx="3798450" cy="552521"/>
            <a:chOff x="5631680" y="1235040"/>
            <a:chExt cx="3798450" cy="552521"/>
          </a:xfrm>
        </p:grpSpPr>
        <p:grpSp>
          <p:nvGrpSpPr>
            <p:cNvPr id="72" name="组合 71"/>
            <p:cNvGrpSpPr/>
            <p:nvPr/>
          </p:nvGrpSpPr>
          <p:grpSpPr>
            <a:xfrm>
              <a:off x="5631680" y="1235040"/>
              <a:ext cx="2400523" cy="552521"/>
              <a:chOff x="6238875" y="1685854"/>
              <a:chExt cx="2400523" cy="552521"/>
            </a:xfrm>
          </p:grpSpPr>
          <p:sp>
            <p:nvSpPr>
              <p:cNvPr id="74" name="文本框 2"/>
              <p:cNvSpPr txBox="1"/>
              <p:nvPr/>
            </p:nvSpPr>
            <p:spPr>
              <a:xfrm>
                <a:off x="6915849" y="1685854"/>
                <a:ext cx="1723549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缓存命中显示</a:t>
                </a:r>
                <a:endParaRPr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77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06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73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5128918" y="4800435"/>
            <a:ext cx="3798450" cy="552521"/>
            <a:chOff x="5631680" y="1235040"/>
            <a:chExt cx="3798450" cy="552521"/>
          </a:xfrm>
        </p:grpSpPr>
        <p:grpSp>
          <p:nvGrpSpPr>
            <p:cNvPr id="79" name="组合 78"/>
            <p:cNvGrpSpPr/>
            <p:nvPr/>
          </p:nvGrpSpPr>
          <p:grpSpPr>
            <a:xfrm>
              <a:off x="5631680" y="1235040"/>
              <a:ext cx="3169964" cy="552521"/>
              <a:chOff x="6238875" y="1685854"/>
              <a:chExt cx="3169964" cy="552521"/>
            </a:xfrm>
          </p:grpSpPr>
          <p:sp>
            <p:nvSpPr>
              <p:cNvPr id="81" name="文本框 2"/>
              <p:cNvSpPr txBox="1"/>
              <p:nvPr/>
            </p:nvSpPr>
            <p:spPr>
              <a:xfrm>
                <a:off x="6915849" y="1685854"/>
                <a:ext cx="2492990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配置资源的缓存规则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84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07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80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5113672" y="137220"/>
            <a:ext cx="3798450" cy="552521"/>
            <a:chOff x="5631680" y="1235040"/>
            <a:chExt cx="3798450" cy="552521"/>
          </a:xfrm>
        </p:grpSpPr>
        <p:grpSp>
          <p:nvGrpSpPr>
            <p:cNvPr id="86" name="组合 85"/>
            <p:cNvGrpSpPr/>
            <p:nvPr/>
          </p:nvGrpSpPr>
          <p:grpSpPr>
            <a:xfrm>
              <a:off x="5631680" y="1235040"/>
              <a:ext cx="2953559" cy="552521"/>
              <a:chOff x="6238875" y="1685854"/>
              <a:chExt cx="2953559" cy="552521"/>
            </a:xfrm>
          </p:grpSpPr>
          <p:sp>
            <p:nvSpPr>
              <p:cNvPr id="88" name="文本框 2"/>
              <p:cNvSpPr txBox="1"/>
              <p:nvPr/>
            </p:nvSpPr>
            <p:spPr>
              <a:xfrm>
                <a:off x="6915849" y="1685854"/>
                <a:ext cx="2276585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分享的背景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目的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91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01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87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5113672" y="5542199"/>
            <a:ext cx="3798450" cy="533400"/>
            <a:chOff x="5631680" y="1254161"/>
            <a:chExt cx="3798450" cy="533400"/>
          </a:xfrm>
        </p:grpSpPr>
        <p:grpSp>
          <p:nvGrpSpPr>
            <p:cNvPr id="93" name="组合 92"/>
            <p:cNvGrpSpPr/>
            <p:nvPr/>
          </p:nvGrpSpPr>
          <p:grpSpPr>
            <a:xfrm>
              <a:off x="5631680" y="1254161"/>
              <a:ext cx="3438108" cy="533400"/>
              <a:chOff x="6238875" y="1704975"/>
              <a:chExt cx="3438108" cy="533400"/>
            </a:xfrm>
          </p:grpSpPr>
          <p:sp>
            <p:nvSpPr>
              <p:cNvPr id="95" name="文本框 2"/>
              <p:cNvSpPr txBox="1"/>
              <p:nvPr/>
            </p:nvSpPr>
            <p:spPr>
              <a:xfrm>
                <a:off x="6927512" y="1765576"/>
                <a:ext cx="2749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用户行为对缓存的影响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98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08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94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5125335" y="6238536"/>
            <a:ext cx="4195886" cy="552521"/>
            <a:chOff x="5631680" y="1235040"/>
            <a:chExt cx="4195886" cy="552521"/>
          </a:xfrm>
        </p:grpSpPr>
        <p:grpSp>
          <p:nvGrpSpPr>
            <p:cNvPr id="100" name="组合 99"/>
            <p:cNvGrpSpPr/>
            <p:nvPr/>
          </p:nvGrpSpPr>
          <p:grpSpPr>
            <a:xfrm>
              <a:off x="5631680" y="1235040"/>
              <a:ext cx="4195886" cy="552521"/>
              <a:chOff x="6238875" y="1685854"/>
              <a:chExt cx="4195886" cy="552521"/>
            </a:xfrm>
          </p:grpSpPr>
          <p:sp>
            <p:nvSpPr>
              <p:cNvPr id="102" name="文本框 2"/>
              <p:cNvSpPr txBox="1"/>
              <p:nvPr/>
            </p:nvSpPr>
            <p:spPr>
              <a:xfrm>
                <a:off x="6915849" y="1685854"/>
                <a:ext cx="3518912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40000"/>
                  </a:lnSpc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前端如何高效的使用缓存策略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6238875" y="1704975"/>
                <a:ext cx="533400" cy="533400"/>
                <a:chOff x="6238875" y="1704975"/>
                <a:chExt cx="533400" cy="533400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6238875" y="1704975"/>
                  <a:ext cx="533400" cy="533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40000"/>
                    </a:lnSpc>
                  </a:pPr>
                  <a:endParaRPr lang="zh-CN" altLang="en-US">
                    <a:latin typeface="Noto Sans S Chinese Regular" panose="020B0500000000000000" pitchFamily="34" charset="-122"/>
                    <a:ea typeface="Noto Sans S Chinese Regular" panose="020B0500000000000000" pitchFamily="34" charset="-122"/>
                  </a:endParaRPr>
                </a:p>
              </p:txBody>
            </p:sp>
            <p:sp>
              <p:nvSpPr>
                <p:cNvPr id="105" name="文本框 5"/>
                <p:cNvSpPr txBox="1"/>
                <p:nvPr/>
              </p:nvSpPr>
              <p:spPr>
                <a:xfrm>
                  <a:off x="6278370" y="1725287"/>
                  <a:ext cx="474855" cy="447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09</a:t>
                  </a:r>
                  <a:endPara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cxnSp>
          <p:nvCxnSpPr>
            <p:cNvPr id="101" name="直接连接符 76"/>
            <p:cNvCxnSpPr/>
            <p:nvPr/>
          </p:nvCxnSpPr>
          <p:spPr>
            <a:xfrm flipV="1">
              <a:off x="6418573" y="1732657"/>
              <a:ext cx="30115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3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缓存规则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66338" y="1057040"/>
            <a:ext cx="5427785" cy="11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Cache-Control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Cache-Control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http1.1 时出现的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header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信息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可选值如下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3355" y="1057040"/>
            <a:ext cx="43023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Expires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Expires: 缓存过期时间，用来指定资源到期的时间，是服务器端的具体的时间点, Expires: Wed, 22 Oct 2018 08:41:00 GMT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Expires 是 HTTP/1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.0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的产物，受限于本地时间，如果修改了本地时间，可能会造成缓存失效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目前基本上已经废弃了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166338" y="1932180"/>
          <a:ext cx="5826369" cy="245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22"/>
                <a:gridCol w="4528247"/>
              </a:tblGrid>
              <a:tr h="273521"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设置值</a:t>
                      </a:r>
                      <a:endParaRPr lang="zh-CN" altLang="en-US" sz="12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描述</a:t>
                      </a:r>
                      <a:endParaRPr lang="zh-CN" altLang="en-US" sz="12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455868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max-age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max-age=xxx 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表示缓存内容将在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xxx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秒后失效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455868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no-cache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需要进行协商缓存，发送请求到服务器确认是否使用缓存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355339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no-store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禁止使用缓存，每一次都要重新请求数据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455868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public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可以被所有的用户缓存，包括终端用户和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CDN 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等中间代理服务器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455868">
                <a:tc>
                  <a:txBody>
                    <a:bodyPr/>
                    <a:lstStyle/>
                    <a:p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private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只能被终端用户的浏览器缓存，不允许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CDN 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等中继缓存服务器对其缓存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1043355" y="4825911"/>
            <a:ext cx="1011701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Cache-Control </a:t>
            </a:r>
            <a:r>
              <a: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Expires </a:t>
            </a:r>
            <a:r>
              <a: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可以在服务端配置同时启用，同时启用的时候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Cache-Control </a:t>
            </a:r>
            <a:r>
              <a: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优先级高 </a:t>
            </a:r>
            <a:endParaRPr lang="zh-CN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1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缓存规则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398" y="976083"/>
            <a:ext cx="767486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协商缓存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强制缓存失效后，浏览器携带缓存标识向服务器发起请求，由服务器根据缓存标识决定是否使用缓存的过程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协商缓存可以通过设置两种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HTTP Header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实现：</a:t>
            </a:r>
            <a:r>
              <a:rPr lang="en-US" altLang="zh-CN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Last-Modified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ETag</a:t>
            </a:r>
            <a:r>
              <a:rPr lang="en-US" altLang="zh-CN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5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缓存规则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9009" y="999895"/>
            <a:ext cx="11643360" cy="3322128"/>
            <a:chOff x="548640" y="976083"/>
            <a:chExt cx="11643360" cy="3322128"/>
          </a:xfrm>
        </p:grpSpPr>
        <p:sp>
          <p:nvSpPr>
            <p:cNvPr id="3" name="文本框 2"/>
            <p:cNvSpPr txBox="1"/>
            <p:nvPr/>
          </p:nvSpPr>
          <p:spPr>
            <a:xfrm>
              <a:off x="548640" y="976083"/>
              <a:ext cx="5066714" cy="332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200000"/>
                </a:lnSpc>
              </a:pP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Last-Modified/If-Modified-Since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浏览器在第一次访问资源时，服务器返回资源的同时，服务器会在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response header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中添加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Last-Modified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header,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值为资源最后的修改时间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再次请求这个资源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在没有命中强缓存时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浏览器添加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If-Modified-Since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这个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header,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值为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Last-Modified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的值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服务端接收到请求后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会根据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If-Modified-Since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中的值与服务器中这个资源的最后修改时间对比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如果没有变化，返回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304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和空的响应体，直接从缓存读取，如果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If-Modified-Since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的时间小于服务器中这个资源的最后修改时间，说明文件有更新，服务器回送新的资源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返回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状态码和最新的修改日期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43600" y="976083"/>
              <a:ext cx="6248400" cy="304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b="1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/If-None-Match</a:t>
              </a:r>
              <a:endParaRPr lang="en-US" altLang="zh-CN" b="1" dirty="0"/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是服务器响应请求时，返回当前资源文件的一个唯一标识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由服务器生成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通常是文件内容的哈希值或其他指纹)，只要资源有变化，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就会重新生成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浏览器在第一次访问资源时，服务器返回资源的同时，服务器会在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response header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中添加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字段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值为服务端生成的该资源的唯一标识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浏览器在下一次加载资源向服务器发送请求时， 浏览器添加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request header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里的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If-None-Match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里携带上一次返回的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服务器比较客户端传来的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If-None-Match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跟自己服务器上该资源的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是否一致，不一致，服务器回送新的资源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返回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200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状态码和最新的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；如果</a:t>
              </a: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是一致的，则直接返回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304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通知客户端直接使用本地缓存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7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缓存规则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3027" y="800237"/>
            <a:ext cx="6951538" cy="3188855"/>
            <a:chOff x="820862" y="1121227"/>
            <a:chExt cx="6951538" cy="3165043"/>
          </a:xfrm>
        </p:grpSpPr>
        <p:sp>
          <p:nvSpPr>
            <p:cNvPr id="5" name="文本框 4"/>
            <p:cNvSpPr txBox="1"/>
            <p:nvPr/>
          </p:nvSpPr>
          <p:spPr>
            <a:xfrm>
              <a:off x="820862" y="3180133"/>
              <a:ext cx="6951538" cy="110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Last-Modified\ </a:t>
              </a:r>
              <a:r>
                <a:rPr lang="en-US" altLang="zh-CN" sz="1600" b="1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两者之间对比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altLang="zh-CN" sz="12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精确度高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性能略差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同时使用时</a:t>
              </a:r>
              <a:r>
                <a:rPr lang="en-US" altLang="zh-CN" sz="12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-US" altLang="zh-CN" sz="1200" dirty="0" err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ETag</a:t>
              </a:r>
              <a:r>
                <a:rPr lang="zh-CN" altLang="zh-CN" sz="12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优先级高</a:t>
              </a:r>
              <a:endPara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0862" y="1121227"/>
              <a:ext cx="6096000" cy="13728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Last-Modified</a:t>
              </a:r>
              <a:r>
                <a:rPr lang="zh-CN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弊端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只能以秒计时，如果在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1s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内修改完成文件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服务端会认为资源没有修改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有些文档有可能会被周期性的重写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比如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: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从一个后台进程中写入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),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但实际上包含的数据常常是一样分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尽管内容没有变化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但修改日期会发生变化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2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缓存命中显示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2254"/>
            <a:ext cx="10363200" cy="3937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9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配置资源的缓存规则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588" y="811473"/>
            <a:ext cx="3731560" cy="88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b="1" dirty="0"/>
              <a:t>Nginx</a:t>
            </a:r>
            <a:r>
              <a:rPr lang="zh-CN" altLang="en-US" b="1" dirty="0"/>
              <a:t>配置</a:t>
            </a:r>
            <a:r>
              <a:rPr lang="en-US" altLang="zh-CN" b="1" dirty="0"/>
              <a:t>:</a:t>
            </a:r>
            <a:r>
              <a:rPr lang="en-GB" altLang="zh-CN" b="1" dirty="0"/>
              <a:t> Nginx</a:t>
            </a:r>
            <a:r>
              <a:rPr lang="zh-CN" altLang="en-US" b="1" dirty="0"/>
              <a:t>默认开启协商缓存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763118" y="4821647"/>
            <a:ext cx="797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JAVA</a:t>
            </a:r>
            <a:r>
              <a:rPr lang="zh-CN" altLang="en-US" b="1" dirty="0"/>
              <a:t>等后端语言配置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b="1" dirty="0"/>
              <a:t> </a:t>
            </a:r>
            <a:r>
              <a:rPr lang="zh-CN" altLang="en-US" b="1" dirty="0"/>
              <a:t>响应头增加强缓存或者协商缓存配置字段</a:t>
            </a:r>
            <a:br>
              <a:rPr kumimoji="1" lang="en-US" altLang="zh-CN" dirty="0"/>
            </a:br>
            <a:endParaRPr kumimoji="1"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0" y="1383838"/>
            <a:ext cx="5273270" cy="2605707"/>
          </a:xfrm>
          <a:prstGeom prst="rect">
            <a:avLst/>
          </a:prstGeom>
        </p:spPr>
      </p:pic>
      <p:sp>
        <p:nvSpPr>
          <p:cNvPr id="10" name="AutoShape 121" descr="/var/folders/5w/8hykk_sd5_564ccppwqc6ksmqj23t_/T/happypa/capture-screen_8bf92690-75d4-11eb-8897-a45e60c30dc7.p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5303993"/>
            <a:ext cx="8001000" cy="8255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5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用户行为对缓存的影响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4131" y="976083"/>
            <a:ext cx="824195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打开网页，地址栏输入地址： 查找 disk cache 中是否有匹配。如有则使用；如没有则发送网络请求。 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普通刷新 (windows: F5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mac: command + R)：因为 TAB 并没有关闭，因此 memory cache 是可用的，会被优先使用(如果匹配的话)。其次才是 disk cache。 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强制刷新 (windows: Ctrl + F5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mac: command + shift + R,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只会清空当前网址下面的缓存)：浏览器不使用缓存，因此发送的请求头部均带有 Cache-control: no-cache(为了兼容http1.0，还带了 Pragma: no-cache),服务器直接返回 200 和最新内容。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90204" pitchFamily="34" charset="0"/>
                <a:cs typeface="宋体" panose="02010600030101010101" pitchFamily="2" charset="-122"/>
              </a:rPr>
              <a:t>chrome浏览器的硬性重新加载与清空缓存并硬性重新加载区别?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6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前端如何高效的使用缓存策略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316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9852" y="815230"/>
            <a:ext cx="8241957" cy="9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高效使用缓存原则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未改动的资源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仍然使用缓存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改动的资源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用户第一时间使用最新的资源文件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而不是旧的缓存资源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852" y="2320804"/>
            <a:ext cx="10130117" cy="98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针对上述两点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在更新版本的时候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未变动的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静态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资源不改变路径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这样根据缓存策略仍然可以使用缓存数据 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改变变动的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静态资源路径，这样就相当于第一次访问这些资源，就不会存在缓存的问题了</a:t>
            </a:r>
            <a:endParaRPr lang="zh-C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前端如何高效的使用缓存策略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07476" y="3373529"/>
            <a:ext cx="82419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显然，我们是不会使用第一种的。改了一个文件，打包之后，其他文件的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都变了，缓存自然都失效了。这不是我们想要的。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chunkhash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的主要应用场景是什么呢？在实际在项目中，我们一般会把项目中的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都抽离出对应的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文件来加以引用。如果我们使用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chunkhash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，当我们改了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代码之后，会发现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值改变的同时，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js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值也会改变。这时候，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就派上用场了。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在单页面应用中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只要入口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index.html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不做强缓存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那样在每次发版的时候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index.html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都会获取最新的改动后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同时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index.html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内需要加载的资源路径也是最新变动后路径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81457" y="1410118"/>
          <a:ext cx="8208689" cy="180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18"/>
                <a:gridCol w="6360471"/>
              </a:tblGrid>
              <a:tr h="228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</a:t>
                      </a:r>
                      <a:endParaRPr lang="zh-CN" altLang="en-US" sz="12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描述</a:t>
                      </a:r>
                      <a:endParaRPr lang="zh-CN" altLang="en-US" sz="1200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63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hash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跟整个项目的构建相关，构建生成的文件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hash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值都是一样的，只要项目里有文件更改，整个项目构建的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hash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值都会更改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489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chunkhash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根据不同的入口文件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(Entry)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进行依赖文件解析、构建对应的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chunk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，生成对应的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hash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  <a:tr h="34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contenthash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由文件内容产生的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hash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值，内容不同产生的</a:t>
                      </a:r>
                      <a:r>
                        <a:rPr lang="en-US" altLang="zh-CN" sz="1200" kern="1200" dirty="0" err="1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contenthash</a:t>
                      </a:r>
                      <a:r>
                        <a:rPr lang="zh-CN" altLang="zh-CN" sz="12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值也不一样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207474" y="715169"/>
            <a:ext cx="835665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Webpack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为了更效的使用缓存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提供了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三种哈希值，分别是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chunkhash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contenthash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项目打包时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会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文件的命名上带上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hash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值变化就可以实现资源路径的更改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>
          <a:xfrm>
            <a:off x="4495" y="2880359"/>
            <a:ext cx="12190413" cy="1307805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0">
                <a:sysClr val="window" lastClr="FFFFFF">
                  <a:alpha val="0"/>
                </a:sysClr>
              </a:gs>
              <a:gs pos="25000">
                <a:schemeClr val="bg2">
                  <a:lumMod val="50000"/>
                  <a:alpha val="66000"/>
                </a:schemeClr>
              </a:gs>
              <a:gs pos="50000">
                <a:schemeClr val="bg2">
                  <a:lumMod val="50000"/>
                  <a:alpha val="55000"/>
                </a:schemeClr>
              </a:gs>
              <a:gs pos="75000">
                <a:schemeClr val="bg2">
                  <a:lumMod val="75000"/>
                  <a:alpha val="53000"/>
                </a:scheme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>
            <a:lvl1pPr marL="0" indent="0" algn="ctr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华文楷体" panose="02010600040101010101" charset="-122"/>
                <a:cs typeface="Arial" panose="020B0604020202090204" pitchFamily="34" charset="0"/>
                <a:sym typeface="华文楷体" panose="02010600040101010101" charset="-122"/>
              </a:defRPr>
            </a:lvl1pPr>
            <a:lvl2pPr marL="355600" indent="-1778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华文楷体" panose="02010600040101010101" charset="-122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655" indent="-186055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455" indent="-1778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华文楷体" panose="02010600040101010101" charset="-122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7255" indent="-1778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cs"/>
              </a:rPr>
              <a:t>谢 谢 聆 听 </a:t>
            </a:r>
            <a:r>
              <a:rPr lang="zh-CN" altLang="en-US" dirty="0"/>
              <a:t>！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7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分享的背景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7184" y="999895"/>
            <a:ext cx="4689232" cy="2549247"/>
            <a:chOff x="1254368" y="1608361"/>
            <a:chExt cx="4689232" cy="2549247"/>
          </a:xfrm>
        </p:grpSpPr>
        <p:sp>
          <p:nvSpPr>
            <p:cNvPr id="7" name="文本框 6"/>
            <p:cNvSpPr txBox="1"/>
            <p:nvPr/>
          </p:nvSpPr>
          <p:spPr>
            <a:xfrm>
              <a:off x="1254368" y="1608361"/>
              <a:ext cx="324729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背景</a:t>
              </a:r>
              <a:endPara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两次生产事故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kumimoji="1"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54368" y="2770946"/>
              <a:ext cx="4689232" cy="138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目的</a:t>
              </a:r>
              <a:endPara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增加大家对浏览器缓存的了解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遇到问题能够更快更准确的定位问题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提升性能优化能力</a:t>
              </a:r>
              <a:r>
                <a:rPr kumimoji="1"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提升网站性能</a:t>
              </a:r>
              <a:endParaRPr kumimoji="1" lang="zh-CN" altLang="en-US" dirty="0"/>
            </a:p>
          </p:txBody>
        </p:sp>
      </p:grp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9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什么是浏览器缓存</a:t>
            </a:r>
            <a:endParaRPr lang="zh-CN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00" y="709703"/>
            <a:ext cx="10121900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浏览器缓存（</a:t>
            </a:r>
            <a:r>
              <a:rPr lang="en-GB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Browser Caching</a:t>
            </a:r>
            <a:r>
              <a:rPr lang="zh-CN" altLang="en-GB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是为了节约网络的资源加速浏览，浏览器在用户磁盘上对最近请求过的资源进行存储，当访问者再次请求这个页面时，浏览器就可以从本地磁盘加载，不需要从服务器重新加载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这样就可以加快资源的加载。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807865"/>
            <a:ext cx="5289550" cy="453254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9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</a:t>
            </a: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什么是浏览器缓存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8165" y="1507149"/>
            <a:ext cx="8496797" cy="1383137"/>
            <a:chOff x="1508165" y="2029663"/>
            <a:chExt cx="8496797" cy="1383137"/>
          </a:xfrm>
        </p:grpSpPr>
        <p:sp>
          <p:nvSpPr>
            <p:cNvPr id="3" name="文本框 2"/>
            <p:cNvSpPr txBox="1"/>
            <p:nvPr/>
          </p:nvSpPr>
          <p:spPr>
            <a:xfrm>
              <a:off x="1508165" y="2029664"/>
              <a:ext cx="4061362" cy="138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优点</a:t>
              </a:r>
              <a:endPara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加快客户端网页加载速度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减少了冗余的数据传输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节省流量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减轻服务器压力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提升网站性能</a:t>
              </a:r>
              <a:endPara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943600" y="2029663"/>
              <a:ext cx="4061362" cy="110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缺点</a:t>
              </a:r>
              <a:endPara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缓存处理不当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会导致服务端资源更新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客户端仍然使用老的资源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3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缓存位置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1595265" y="1414856"/>
            <a:ext cx="9528596" cy="4035918"/>
            <a:chOff x="660400" y="2586996"/>
            <a:chExt cx="8066616" cy="3416683"/>
          </a:xfrm>
        </p:grpSpPr>
        <p:sp>
          <p:nvSpPr>
            <p:cNvPr id="15" name="椭圆 14"/>
            <p:cNvSpPr/>
            <p:nvPr/>
          </p:nvSpPr>
          <p:spPr>
            <a:xfrm>
              <a:off x="1496095" y="2586996"/>
              <a:ext cx="786060" cy="78606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0400" y="3955344"/>
              <a:ext cx="2644872" cy="154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Service Worker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是运行在浏览器背后的独立线程，一般可以用来实现缓存功能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Service Worker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的缓存与浏览器其他内建的缓存机制不同，它可以让我们自由控制缓存哪些文件、如何匹配缓存、如何读取缓存，并且缓存是持续性的 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0400" y="3369416"/>
              <a:ext cx="2457450" cy="41906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b="1" dirty="0"/>
                <a:t> </a:t>
              </a:r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Service Worker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2052726" y="3169283"/>
              <a:ext cx="203773" cy="203773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/>
            <a:p>
              <a:pPr algn="ctr" defTabSz="913765">
                <a:lnSpc>
                  <a:spcPct val="160000"/>
                </a:lnSpc>
              </a:pPr>
              <a:endParaRPr lang="zh-CN" alt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300678" y="2586996"/>
              <a:ext cx="786060" cy="78606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451127" y="3955343"/>
              <a:ext cx="2644872" cy="204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Memory Cache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也就是内存中的缓存，主要包含的是当前中页面中已经抓取到的资源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例如页面上已经下载的样式、脚本、图片等。读取内存中的数据肯定比磁盘快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内存缓存虽然读取高效，可是缓存持续性很短，会随着进程的释放而释放。 一旦我们关闭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Tab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页面，内存中的缓存也就被释放了。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464983" y="3483749"/>
              <a:ext cx="2457450" cy="3047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Memory Cache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任意多边形 25"/>
            <p:cNvSpPr/>
            <p:nvPr/>
          </p:nvSpPr>
          <p:spPr>
            <a:xfrm>
              <a:off x="4530108" y="2819347"/>
              <a:ext cx="327201" cy="321358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408 h 523875"/>
                <a:gd name="connsiteX30" fmla="*/ 11151 w 533400"/>
                <a:gd name="connsiteY30" fmla="*/ 175405 h 523875"/>
                <a:gd name="connsiteX31" fmla="*/ 56300 w 533400"/>
                <a:gd name="connsiteY31" fmla="*/ 127018 h 523875"/>
                <a:gd name="connsiteX32" fmla="*/ 8411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576" y="276846"/>
                    <a:pt x="372339" y="289610"/>
                    <a:pt x="372339" y="305421"/>
                  </a:cubicBezTo>
                  <a:lnTo>
                    <a:pt x="372339" y="495921"/>
                  </a:lnTo>
                  <a:cubicBezTo>
                    <a:pt x="372339" y="511732"/>
                    <a:pt x="359576" y="524496"/>
                    <a:pt x="343764" y="524496"/>
                  </a:cubicBezTo>
                  <a:lnTo>
                    <a:pt x="191364" y="524496"/>
                  </a:lnTo>
                  <a:cubicBezTo>
                    <a:pt x="175552" y="524496"/>
                    <a:pt x="162789" y="511732"/>
                    <a:pt x="162789" y="495921"/>
                  </a:cubicBezTo>
                  <a:lnTo>
                    <a:pt x="162789" y="305421"/>
                  </a:lnTo>
                  <a:cubicBezTo>
                    <a:pt x="162789" y="289610"/>
                    <a:pt x="175552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5305"/>
                    <a:pt x="159741" y="151973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673" y="153021"/>
                    <a:pt x="390341" y="13701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501" y="114921"/>
                    <a:pt x="534264" y="127685"/>
                    <a:pt x="534264" y="143496"/>
                  </a:cubicBezTo>
                  <a:lnTo>
                    <a:pt x="534264" y="381621"/>
                  </a:lnTo>
                  <a:cubicBezTo>
                    <a:pt x="534264" y="397432"/>
                    <a:pt x="521501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512"/>
                    <a:pt x="375387" y="258844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455" y="257796"/>
                    <a:pt x="144787" y="273798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627" y="410196"/>
                    <a:pt x="864" y="397432"/>
                    <a:pt x="864" y="381621"/>
                  </a:cubicBezTo>
                  <a:lnTo>
                    <a:pt x="864" y="201408"/>
                  </a:lnTo>
                  <a:cubicBezTo>
                    <a:pt x="864" y="191788"/>
                    <a:pt x="4484" y="182454"/>
                    <a:pt x="11151" y="175405"/>
                  </a:cubicBezTo>
                  <a:lnTo>
                    <a:pt x="56300" y="127018"/>
                  </a:lnTo>
                  <a:cubicBezTo>
                    <a:pt x="63538" y="119303"/>
                    <a:pt x="73635" y="114921"/>
                    <a:pt x="8411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4921" y="172071"/>
                    <a:pt x="448539" y="178453"/>
                    <a:pt x="448539" y="186359"/>
                  </a:cubicBezTo>
                  <a:cubicBezTo>
                    <a:pt x="448539" y="194264"/>
                    <a:pt x="454921" y="200646"/>
                    <a:pt x="462827" y="200646"/>
                  </a:cubicBezTo>
                  <a:cubicBezTo>
                    <a:pt x="470732" y="200646"/>
                    <a:pt x="477114" y="194264"/>
                    <a:pt x="477114" y="186359"/>
                  </a:cubicBezTo>
                  <a:cubicBezTo>
                    <a:pt x="477114" y="178453"/>
                    <a:pt x="470732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576" y="621"/>
                    <a:pt x="372339" y="13385"/>
                    <a:pt x="372339" y="29196"/>
                  </a:cubicBezTo>
                  <a:lnTo>
                    <a:pt x="372339" y="105396"/>
                  </a:lnTo>
                  <a:cubicBezTo>
                    <a:pt x="372339" y="121207"/>
                    <a:pt x="359576" y="133971"/>
                    <a:pt x="343764" y="133971"/>
                  </a:cubicBezTo>
                  <a:lnTo>
                    <a:pt x="191364" y="133971"/>
                  </a:lnTo>
                  <a:cubicBezTo>
                    <a:pt x="175552" y="133971"/>
                    <a:pt x="162789" y="121207"/>
                    <a:pt x="162789" y="105396"/>
                  </a:cubicBezTo>
                  <a:lnTo>
                    <a:pt x="162789" y="29196"/>
                  </a:lnTo>
                  <a:cubicBezTo>
                    <a:pt x="162789" y="13385"/>
                    <a:pt x="175552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857309" y="3169283"/>
              <a:ext cx="203773" cy="203773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/>
            <a:p>
              <a:pPr algn="ctr" defTabSz="913765">
                <a:lnSpc>
                  <a:spcPct val="160000"/>
                </a:lnSpc>
              </a:pPr>
              <a:endParaRPr lang="zh-CN" alt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105261" y="2586996"/>
              <a:ext cx="786060" cy="78606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269565" y="3952195"/>
              <a:ext cx="2457450" cy="105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Disk Cache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也就是存储在硬盘中的缓存，读取速度慢点，但是什么都能存储到磁盘中，比之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Memory Cache </a:t>
              </a:r>
              <a:r>
                <a:rPr lang="zh-CN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胜在容量和存储时效性上。</a:t>
              </a:r>
              <a:endPara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69566" y="3483748"/>
              <a:ext cx="2457450" cy="3047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Disk Cache</a:t>
              </a:r>
              <a:endParaRPr lang="zh-CN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任意多边形 29"/>
            <p:cNvSpPr/>
            <p:nvPr/>
          </p:nvSpPr>
          <p:spPr>
            <a:xfrm>
              <a:off x="7349042" y="2816426"/>
              <a:ext cx="298499" cy="327201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3827 w 495300"/>
                <a:gd name="connsiteY2" fmla="*/ 484396 h 542925"/>
                <a:gd name="connsiteX3" fmla="*/ 346973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567 w 495300"/>
                <a:gd name="connsiteY8" fmla="*/ 524496 h 542925"/>
                <a:gd name="connsiteX9" fmla="*/ 173713 w 495300"/>
                <a:gd name="connsiteY9" fmla="*/ 484396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763 w 495300"/>
                <a:gd name="connsiteY12" fmla="*/ 489539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777 w 495300"/>
                <a:gd name="connsiteY15" fmla="*/ 489539 h 542925"/>
                <a:gd name="connsiteX16" fmla="*/ 248770 w 495300"/>
                <a:gd name="connsiteY16" fmla="*/ 495921 h 542925"/>
                <a:gd name="connsiteX17" fmla="*/ 192763 w 495300"/>
                <a:gd name="connsiteY17" fmla="*/ 489539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sz="2400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7661892" y="3169283"/>
              <a:ext cx="203773" cy="203773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/>
            <a:p>
              <a:pPr algn="ctr" defTabSz="913765">
                <a:lnSpc>
                  <a:spcPct val="160000"/>
                </a:lnSpc>
              </a:pPr>
              <a:endParaRPr lang="zh-CN" altLang="en-US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memory-card_82053"/>
          <p:cNvSpPr>
            <a:spLocks noChangeAspect="1"/>
          </p:cNvSpPr>
          <p:nvPr/>
        </p:nvSpPr>
        <p:spPr>
          <a:xfrm>
            <a:off x="2895531" y="1681239"/>
            <a:ext cx="298896" cy="334252"/>
          </a:xfrm>
          <a:custGeom>
            <a:avLst/>
            <a:gdLst>
              <a:gd name="T0" fmla="*/ 3531 w 3631"/>
              <a:gd name="T1" fmla="*/ 0 h 4067"/>
              <a:gd name="T2" fmla="*/ 1249 w 3631"/>
              <a:gd name="T3" fmla="*/ 0 h 4067"/>
              <a:gd name="T4" fmla="*/ 1178 w 3631"/>
              <a:gd name="T5" fmla="*/ 29 h 4067"/>
              <a:gd name="T6" fmla="*/ 29 w 3631"/>
              <a:gd name="T7" fmla="*/ 1179 h 4067"/>
              <a:gd name="T8" fmla="*/ 0 w 3631"/>
              <a:gd name="T9" fmla="*/ 1249 h 4067"/>
              <a:gd name="T10" fmla="*/ 0 w 3631"/>
              <a:gd name="T11" fmla="*/ 3967 h 4067"/>
              <a:gd name="T12" fmla="*/ 100 w 3631"/>
              <a:gd name="T13" fmla="*/ 4067 h 4067"/>
              <a:gd name="T14" fmla="*/ 3531 w 3631"/>
              <a:gd name="T15" fmla="*/ 4067 h 4067"/>
              <a:gd name="T16" fmla="*/ 3631 w 3631"/>
              <a:gd name="T17" fmla="*/ 3967 h 4067"/>
              <a:gd name="T18" fmla="*/ 3631 w 3631"/>
              <a:gd name="T19" fmla="*/ 100 h 4067"/>
              <a:gd name="T20" fmla="*/ 3531 w 3631"/>
              <a:gd name="T21" fmla="*/ 0 h 4067"/>
              <a:gd name="T22" fmla="*/ 2636 w 3631"/>
              <a:gd name="T23" fmla="*/ 1442 h 4067"/>
              <a:gd name="T24" fmla="*/ 2932 w 3631"/>
              <a:gd name="T25" fmla="*/ 1442 h 4067"/>
              <a:gd name="T26" fmla="*/ 2932 w 3631"/>
              <a:gd name="T27" fmla="*/ 449 h 4067"/>
              <a:gd name="T28" fmla="*/ 2998 w 3631"/>
              <a:gd name="T29" fmla="*/ 382 h 4067"/>
              <a:gd name="T30" fmla="*/ 3065 w 3631"/>
              <a:gd name="T31" fmla="*/ 449 h 4067"/>
              <a:gd name="T32" fmla="*/ 3065 w 3631"/>
              <a:gd name="T33" fmla="*/ 1509 h 4067"/>
              <a:gd name="T34" fmla="*/ 2998 w 3631"/>
              <a:gd name="T35" fmla="*/ 1575 h 4067"/>
              <a:gd name="T36" fmla="*/ 2636 w 3631"/>
              <a:gd name="T37" fmla="*/ 1575 h 4067"/>
              <a:gd name="T38" fmla="*/ 2569 w 3631"/>
              <a:gd name="T39" fmla="*/ 1509 h 4067"/>
              <a:gd name="T40" fmla="*/ 2636 w 3631"/>
              <a:gd name="T41" fmla="*/ 1442 h 4067"/>
              <a:gd name="T42" fmla="*/ 1966 w 3631"/>
              <a:gd name="T43" fmla="*/ 1442 h 4067"/>
              <a:gd name="T44" fmla="*/ 2262 w 3631"/>
              <a:gd name="T45" fmla="*/ 1442 h 4067"/>
              <a:gd name="T46" fmla="*/ 2262 w 3631"/>
              <a:gd name="T47" fmla="*/ 449 h 4067"/>
              <a:gd name="T48" fmla="*/ 2329 w 3631"/>
              <a:gd name="T49" fmla="*/ 382 h 4067"/>
              <a:gd name="T50" fmla="*/ 2395 w 3631"/>
              <a:gd name="T51" fmla="*/ 449 h 4067"/>
              <a:gd name="T52" fmla="*/ 2395 w 3631"/>
              <a:gd name="T53" fmla="*/ 1509 h 4067"/>
              <a:gd name="T54" fmla="*/ 2329 w 3631"/>
              <a:gd name="T55" fmla="*/ 1575 h 4067"/>
              <a:gd name="T56" fmla="*/ 1966 w 3631"/>
              <a:gd name="T57" fmla="*/ 1575 h 4067"/>
              <a:gd name="T58" fmla="*/ 1899 w 3631"/>
              <a:gd name="T59" fmla="*/ 1509 h 4067"/>
              <a:gd name="T60" fmla="*/ 1966 w 3631"/>
              <a:gd name="T61" fmla="*/ 1442 h 4067"/>
              <a:gd name="T62" fmla="*/ 1296 w 3631"/>
              <a:gd name="T63" fmla="*/ 1442 h 4067"/>
              <a:gd name="T64" fmla="*/ 1592 w 3631"/>
              <a:gd name="T65" fmla="*/ 1442 h 4067"/>
              <a:gd name="T66" fmla="*/ 1592 w 3631"/>
              <a:gd name="T67" fmla="*/ 449 h 4067"/>
              <a:gd name="T68" fmla="*/ 1659 w 3631"/>
              <a:gd name="T69" fmla="*/ 382 h 4067"/>
              <a:gd name="T70" fmla="*/ 1726 w 3631"/>
              <a:gd name="T71" fmla="*/ 449 h 4067"/>
              <a:gd name="T72" fmla="*/ 1726 w 3631"/>
              <a:gd name="T73" fmla="*/ 1509 h 4067"/>
              <a:gd name="T74" fmla="*/ 1659 w 3631"/>
              <a:gd name="T75" fmla="*/ 1575 h 4067"/>
              <a:gd name="T76" fmla="*/ 1296 w 3631"/>
              <a:gd name="T77" fmla="*/ 1575 h 4067"/>
              <a:gd name="T78" fmla="*/ 1230 w 3631"/>
              <a:gd name="T79" fmla="*/ 1509 h 4067"/>
              <a:gd name="T80" fmla="*/ 1296 w 3631"/>
              <a:gd name="T81" fmla="*/ 1442 h 4067"/>
              <a:gd name="T82" fmla="*/ 3121 w 3631"/>
              <a:gd name="T83" fmla="*/ 3413 h 4067"/>
              <a:gd name="T84" fmla="*/ 510 w 3631"/>
              <a:gd name="T85" fmla="*/ 3413 h 4067"/>
              <a:gd name="T86" fmla="*/ 510 w 3631"/>
              <a:gd name="T87" fmla="*/ 2126 h 4067"/>
              <a:gd name="T88" fmla="*/ 3121 w 3631"/>
              <a:gd name="T89" fmla="*/ 2126 h 4067"/>
              <a:gd name="T90" fmla="*/ 3121 w 3631"/>
              <a:gd name="T91" fmla="*/ 3413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631" h="4067">
                <a:moveTo>
                  <a:pt x="3531" y="0"/>
                </a:moveTo>
                <a:lnTo>
                  <a:pt x="1249" y="0"/>
                </a:lnTo>
                <a:cubicBezTo>
                  <a:pt x="1222" y="0"/>
                  <a:pt x="1197" y="11"/>
                  <a:pt x="1178" y="29"/>
                </a:cubicBezTo>
                <a:lnTo>
                  <a:pt x="29" y="1179"/>
                </a:lnTo>
                <a:cubicBezTo>
                  <a:pt x="10" y="1197"/>
                  <a:pt x="0" y="1223"/>
                  <a:pt x="0" y="1249"/>
                </a:cubicBezTo>
                <a:lnTo>
                  <a:pt x="0" y="3967"/>
                </a:lnTo>
                <a:cubicBezTo>
                  <a:pt x="0" y="4022"/>
                  <a:pt x="44" y="4067"/>
                  <a:pt x="100" y="4067"/>
                </a:cubicBezTo>
                <a:lnTo>
                  <a:pt x="3531" y="4067"/>
                </a:lnTo>
                <a:cubicBezTo>
                  <a:pt x="3586" y="4067"/>
                  <a:pt x="3631" y="4022"/>
                  <a:pt x="3631" y="3967"/>
                </a:cubicBezTo>
                <a:lnTo>
                  <a:pt x="3631" y="100"/>
                </a:lnTo>
                <a:cubicBezTo>
                  <a:pt x="3631" y="45"/>
                  <a:pt x="3586" y="0"/>
                  <a:pt x="3531" y="0"/>
                </a:cubicBezTo>
                <a:close/>
                <a:moveTo>
                  <a:pt x="2636" y="1442"/>
                </a:moveTo>
                <a:lnTo>
                  <a:pt x="2932" y="1442"/>
                </a:lnTo>
                <a:lnTo>
                  <a:pt x="2932" y="449"/>
                </a:lnTo>
                <a:cubicBezTo>
                  <a:pt x="2932" y="412"/>
                  <a:pt x="2961" y="382"/>
                  <a:pt x="2998" y="382"/>
                </a:cubicBezTo>
                <a:cubicBezTo>
                  <a:pt x="3035" y="382"/>
                  <a:pt x="3065" y="412"/>
                  <a:pt x="3065" y="449"/>
                </a:cubicBezTo>
                <a:lnTo>
                  <a:pt x="3065" y="1509"/>
                </a:lnTo>
                <a:cubicBezTo>
                  <a:pt x="3065" y="1546"/>
                  <a:pt x="3035" y="1575"/>
                  <a:pt x="2998" y="1575"/>
                </a:cubicBezTo>
                <a:lnTo>
                  <a:pt x="2636" y="1575"/>
                </a:lnTo>
                <a:cubicBezTo>
                  <a:pt x="2599" y="1575"/>
                  <a:pt x="2569" y="1546"/>
                  <a:pt x="2569" y="1509"/>
                </a:cubicBezTo>
                <a:cubicBezTo>
                  <a:pt x="2569" y="1472"/>
                  <a:pt x="2599" y="1442"/>
                  <a:pt x="2636" y="1442"/>
                </a:cubicBezTo>
                <a:close/>
                <a:moveTo>
                  <a:pt x="1966" y="1442"/>
                </a:moveTo>
                <a:lnTo>
                  <a:pt x="2262" y="1442"/>
                </a:lnTo>
                <a:lnTo>
                  <a:pt x="2262" y="449"/>
                </a:lnTo>
                <a:cubicBezTo>
                  <a:pt x="2262" y="412"/>
                  <a:pt x="2292" y="382"/>
                  <a:pt x="2329" y="382"/>
                </a:cubicBezTo>
                <a:cubicBezTo>
                  <a:pt x="2366" y="382"/>
                  <a:pt x="2395" y="412"/>
                  <a:pt x="2395" y="449"/>
                </a:cubicBezTo>
                <a:lnTo>
                  <a:pt x="2395" y="1509"/>
                </a:lnTo>
                <a:cubicBezTo>
                  <a:pt x="2395" y="1546"/>
                  <a:pt x="2366" y="1575"/>
                  <a:pt x="2329" y="1575"/>
                </a:cubicBezTo>
                <a:lnTo>
                  <a:pt x="1966" y="1575"/>
                </a:lnTo>
                <a:cubicBezTo>
                  <a:pt x="1929" y="1575"/>
                  <a:pt x="1899" y="1546"/>
                  <a:pt x="1899" y="1509"/>
                </a:cubicBezTo>
                <a:cubicBezTo>
                  <a:pt x="1899" y="1472"/>
                  <a:pt x="1929" y="1442"/>
                  <a:pt x="1966" y="1442"/>
                </a:cubicBezTo>
                <a:close/>
                <a:moveTo>
                  <a:pt x="1296" y="1442"/>
                </a:moveTo>
                <a:lnTo>
                  <a:pt x="1592" y="1442"/>
                </a:lnTo>
                <a:lnTo>
                  <a:pt x="1592" y="449"/>
                </a:lnTo>
                <a:cubicBezTo>
                  <a:pt x="1592" y="412"/>
                  <a:pt x="1622" y="382"/>
                  <a:pt x="1659" y="382"/>
                </a:cubicBezTo>
                <a:cubicBezTo>
                  <a:pt x="1696" y="382"/>
                  <a:pt x="1726" y="412"/>
                  <a:pt x="1726" y="449"/>
                </a:cubicBezTo>
                <a:lnTo>
                  <a:pt x="1726" y="1509"/>
                </a:lnTo>
                <a:cubicBezTo>
                  <a:pt x="1726" y="1546"/>
                  <a:pt x="1696" y="1575"/>
                  <a:pt x="1659" y="1575"/>
                </a:cubicBezTo>
                <a:lnTo>
                  <a:pt x="1296" y="1575"/>
                </a:lnTo>
                <a:cubicBezTo>
                  <a:pt x="1260" y="1575"/>
                  <a:pt x="1230" y="1546"/>
                  <a:pt x="1230" y="1509"/>
                </a:cubicBezTo>
                <a:cubicBezTo>
                  <a:pt x="1230" y="1472"/>
                  <a:pt x="1260" y="1442"/>
                  <a:pt x="1296" y="1442"/>
                </a:cubicBezTo>
                <a:close/>
                <a:moveTo>
                  <a:pt x="3121" y="3413"/>
                </a:moveTo>
                <a:lnTo>
                  <a:pt x="510" y="3413"/>
                </a:lnTo>
                <a:lnTo>
                  <a:pt x="510" y="2126"/>
                </a:lnTo>
                <a:lnTo>
                  <a:pt x="3121" y="2126"/>
                </a:lnTo>
                <a:lnTo>
                  <a:pt x="3121" y="34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8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缓存位置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9825" y="1164936"/>
            <a:ext cx="9093200" cy="310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浏览器会把哪些文件丢进内存中？哪些丢进硬盘中？</a:t>
            </a:r>
            <a:endParaRPr lang="zh-CN" altLang="zh-CN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对于大文件来说，大概率是不存储在内存中的，反之优先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当前系统内存使用率高的话，文件优先存储进硬盘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0"/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一般</a:t>
            </a:r>
            <a:r>
              <a:rPr lang="en-GB" altLang="zh-CN" b="1" dirty="0" err="1"/>
              <a:t>js</a:t>
            </a:r>
            <a:r>
              <a:rPr lang="zh-CN" altLang="en-US" b="1" dirty="0"/>
              <a:t>和图片文件会放到内存缓存，</a:t>
            </a:r>
            <a:r>
              <a:rPr lang="en-GB" altLang="zh-CN" b="1" dirty="0" err="1"/>
              <a:t>css</a:t>
            </a:r>
            <a:r>
              <a:rPr lang="en-GB" altLang="zh-CN" b="1" dirty="0"/>
              <a:t> </a:t>
            </a:r>
            <a:r>
              <a:rPr lang="zh-CN" altLang="en-US" b="1" dirty="0"/>
              <a:t>放在硬盘缓存</a:t>
            </a:r>
            <a:endParaRPr lang="en-US" altLang="zh-CN" b="1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GB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样式加载一次即可渲染出网页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脚本却可能随时会执行，如果脚本在磁盘当中，在执行该脚本需要从磁盘中取到内存当中来。这样的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IO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开销是比较大的，有可能会导致浏览器失去响应。因此，脚本一般在内存中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44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缓存过程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515" y="809829"/>
            <a:ext cx="8572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浏览器第一次加载资源，服务器返回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，浏览器将资源文件从服务器上请求下载下来，并把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response header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及该请求的返回时间一并缓存；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下一次加载资源时，先比较当前时间和上一次返回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时的时间差，如果没有超过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cache-control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设置的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max-age</a:t>
            </a:r>
            <a:r>
              <a:rPr lang="zh-CN" altLang="en-GB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则没有过期，命中强缓存，不发请求直接从本地缓存读取该文件（如果浏览器不支持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HTTP1.1</a:t>
            </a:r>
            <a:r>
              <a:rPr lang="zh-CN" altLang="en-GB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则用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expires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判断是否过期）；如果时间过期，则向服务器发送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header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带有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If-None-Match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If-Modified-Since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的请求；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服务器收到请求后，优先根据</a:t>
            </a:r>
            <a:r>
              <a:rPr lang="en-GB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Etag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的值判断被请求的文件有没有做修改，</a:t>
            </a:r>
            <a:r>
              <a:rPr lang="en-GB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Etag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值一致则没有修改，命中协商缓存，返回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304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；如果不一致则有改动，直接返回新的资源文件带上新的</a:t>
            </a:r>
            <a:r>
              <a:rPr lang="en-GB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Etag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值并返回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如果服务器收到的请求没有</a:t>
            </a:r>
            <a:r>
              <a:rPr lang="en-GB" altLang="zh-CN" sz="12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Etag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值，则将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If-Modified-Since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和被请求文件的最后修改时间做比对，一致则命中协商缓存，返回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304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；不一致则返回新的</a:t>
            </a:r>
            <a:r>
              <a:rPr lang="en-GB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last-modified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和文件并返回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整个流程中会涉及到两个概念</a:t>
            </a:r>
            <a:r>
              <a: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：强缓存和协商缓存，并且缓存策略都是通过设置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HTTP Header </a:t>
            </a:r>
            <a:r>
              <a:rPr lang="zh-CN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来实现的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48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缓存过程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03333" y="1102612"/>
            <a:ext cx="7797800" cy="4947866"/>
            <a:chOff x="1615209" y="1221366"/>
            <a:chExt cx="7797800" cy="494786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09" y="1221366"/>
              <a:ext cx="7797800" cy="45847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077693" y="5254832"/>
              <a:ext cx="2335315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2" name="think-cell Slide" r:id="rId2" imgW="0" imgH="0" progId="TCLayout.ActiveDocument.1">
                  <p:embed/>
                </p:oleObj>
              </mc:Choice>
              <mc:Fallback>
                <p:oleObj name="think-cell Slide" r:id="rId2" imgW="0" imgH="0" progId="TCLayout.ActiveDocument.1">
                  <p:embed/>
                  <p:pic>
                    <p:nvPicPr>
                      <p:cNvPr id="0" name="对象 3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83160" y="180515"/>
            <a:ext cx="7571405" cy="39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缓存规则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强缓存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78299"/>
            <a:ext cx="5943600" cy="2381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2013" y="976083"/>
            <a:ext cx="8590202" cy="130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强缓存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不会向服务器发送请求，直接从缓存中读取资源，在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chrome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控制台的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Network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选项中可以看到该请求返回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的状态码，并且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Size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显示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from disk cache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from memory cache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。强缓存可以通过设置两种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HTTP Header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实现：</a:t>
            </a:r>
            <a:r>
              <a:rPr lang="en-US" altLang="zh-CN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Expires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Cache-Control</a:t>
            </a:r>
            <a:r>
              <a:rPr lang="zh-CN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zh-CN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hinkcellActiveDocDoNotDelete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hinkcellActiveDocDoNotDelete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hinkcellActiveDocDoNotDelete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P2g6F_FgQmWgvO7pRubLvQ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EE4P_INTELLIGENT_ELEMENT" val="{Name}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4283</Words>
  <Application>WPS 演示</Application>
  <PresentationFormat>宽屏</PresentationFormat>
  <Paragraphs>229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19</vt:i4>
      </vt:variant>
    </vt:vector>
  </HeadingPairs>
  <TitlesOfParts>
    <vt:vector size="63" baseType="lpstr">
      <vt:lpstr>Arial</vt:lpstr>
      <vt:lpstr>方正书宋_GBK</vt:lpstr>
      <vt:lpstr>Wingdings</vt:lpstr>
      <vt:lpstr>Microsoft YaHei</vt:lpstr>
      <vt:lpstr>微软雅黑</vt:lpstr>
      <vt:lpstr>华文楷体</vt:lpstr>
      <vt:lpstr>Trebuchet MS</vt:lpstr>
      <vt:lpstr>DengXian</vt:lpstr>
      <vt:lpstr>汉仪旗黑KW</vt:lpstr>
      <vt:lpstr>黑体</vt:lpstr>
      <vt:lpstr>Arial</vt:lpstr>
      <vt:lpstr>楷体</vt:lpstr>
      <vt:lpstr>Microsoft YaHei</vt:lpstr>
      <vt:lpstr>Noto Sans S Chinese Regular</vt:lpstr>
      <vt:lpstr>宋体</vt:lpstr>
      <vt:lpstr>宋体</vt:lpstr>
      <vt:lpstr>Arial Unicode MS</vt:lpstr>
      <vt:lpstr>等线</vt:lpstr>
      <vt:lpstr>汉仪中等线KW</vt:lpstr>
      <vt:lpstr>苹方-简</vt:lpstr>
      <vt:lpstr>等线 Light</vt:lpstr>
      <vt:lpstr>汉仪楷体KW</vt:lpstr>
      <vt:lpstr>汉仪中黑KW</vt:lpstr>
      <vt:lpstr>汉仪书宋二KW</vt:lpstr>
      <vt:lpstr>Office 主题​​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PAIG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</dc:title>
  <dc:creator>Windows 用户</dc:creator>
  <cp:lastModifiedBy>lilunahaijiao</cp:lastModifiedBy>
  <cp:revision>621</cp:revision>
  <dcterms:created xsi:type="dcterms:W3CDTF">2021-03-01T00:38:34Z</dcterms:created>
  <dcterms:modified xsi:type="dcterms:W3CDTF">2021-03-01T00:38:34Z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2052-2.1.2.3417</vt:lpwstr>
  </property>
</Properties>
</file>